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84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95" r:id="rId19"/>
    <p:sldId id="285" r:id="rId20"/>
    <p:sldId id="296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6" r:id="rId33"/>
    <p:sldId id="287" r:id="rId34"/>
    <p:sldId id="288" r:id="rId35"/>
    <p:sldId id="289" r:id="rId36"/>
    <p:sldId id="290" r:id="rId37"/>
    <p:sldId id="292" r:id="rId38"/>
    <p:sldId id="291" r:id="rId39"/>
    <p:sldId id="293" r:id="rId40"/>
    <p:sldId id="283" r:id="rId41"/>
    <p:sldId id="29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67487" autoAdjust="0"/>
  </p:normalViewPr>
  <p:slideViewPr>
    <p:cSldViewPr snapToGrid="0">
      <p:cViewPr varScale="1">
        <p:scale>
          <a:sx n="114" d="100"/>
          <a:sy n="114" d="100"/>
        </p:scale>
        <p:origin x="20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167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2E547D-1406-4A6F-8F93-E441204CE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67F8A-B889-49B3-AC77-5DDF11A08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2889B-A0AC-4482-8592-5C96F230942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FD4F-C0E7-421C-AF77-6F9CC963C9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4AB9F-6726-4FB1-8769-82E23336CE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29299-61FF-4B93-ADA6-2FD5975D6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7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EB223-FFC0-462A-A3B8-EAA7CE0F8CBD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49E9A-41F7-4779-A581-48A7C374A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1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18B7-7F68-4CC9-8291-332587FA3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1D6BB-0446-49E8-8677-EADF274E9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AEE24-534A-40F1-99E4-00B7D5FD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94011-48FF-493D-8286-F62D3455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0EFCD-7E72-4882-86DC-2F371D7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1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7D73-EDDA-49A6-BA12-1CA980DA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9B82E-4CA1-47A5-B133-FBD4D8A83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A267F-D142-4D04-9F03-6CB099E6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127CA-154D-4E90-B776-A2EE71F7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F0BA5-F4EE-4282-B111-76B869BE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0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56E92A-52E0-4710-BDEF-0A1534685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240E1-5EB0-47FD-AA37-BF945D136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14243-F1E4-487A-ABEC-30516A01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58244-98FD-472D-AB8C-075F71C1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98D5A-820D-4519-967F-33320971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34F3-0709-471B-A734-C4B404F5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95016-AF78-4708-9C5F-21110C19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EA2D1-B124-4454-AFDC-EA60A14B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58000-F9D7-4A53-A6C5-E5E81542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22AAD-0D08-4F47-8D5A-EFE29017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4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36159-1280-4EE9-96D3-A56BD582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27A78-1874-488A-B215-7D763D338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BB3D1-3138-4B69-BF5D-4B1A2134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F90C5-31F4-4A22-AC00-3FB5ED29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F787E-B946-4091-ABC6-F9DB06B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7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CAA11-CC97-44E5-AE4D-808FD741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AB6CB-9460-4BCA-86C5-5F26357A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AB0F6-401D-4BAF-A300-65AD684DF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61BBA-B185-4B45-B152-3D320E15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CD760-96AC-4821-A56B-0B805F2F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50665-D5B5-4D0B-B2F0-CB6B027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6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47C3-C498-415A-A057-E19BCEB5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6677F-2712-4810-A3AA-56FA7538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1B54A-6775-4978-8E19-32694C9B5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A1303-B245-476D-BD02-A4E4A359F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8E898F-5B79-46F1-89C1-F827997CC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17A4D-2EC9-4294-BFF4-EAE22EE1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50E317-3602-42A1-BB7F-0184072E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E2C97-E26C-4A8B-93A0-B01E2C7F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9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F68FC-5755-447A-8D7F-9ADED3E9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B50287-81AA-46CA-8CB3-53A7F831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BA4AA-02C9-459E-9362-3DA60E3B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A2C8F-DBB4-4235-A67E-FB4039D9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9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6ACAA5-F8E7-46E9-8BA7-A510948B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F2DEE8-5654-4DCA-A8D0-D883E52B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179A5-4329-4057-9DEB-5B6E3AD1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9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1DA80-336B-4DBB-91A1-6E3E4B3C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0D456-F0A3-4789-A310-A23F01B2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A8B05-7071-44D4-80F7-3E8191C9A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8562E-E6F1-449B-909C-98426BA86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47A9A-FB08-407B-A73A-0AC513F0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841F-796A-4FE6-B5E0-C8A49867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474D-6779-4C23-BD3C-82F5DC3E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21096C-E430-49C7-A801-21C0BD95D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4828F-334F-4A50-850D-10684F24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293F4-2B70-4BB5-A982-219E4133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9A86F-B378-4759-B50E-2E0BFAE6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95BDC-FC58-4638-AA59-A3DA993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3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BC3B-525F-4038-9330-0729879F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29186-93D7-46FA-AE02-36D942604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F1CEB-0530-4996-BAEF-2E6A04DAD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F21A4-E71B-4D3A-AF45-E989C23A7BB1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CFF3D-7353-4B4D-9E75-FA835E06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C8D6-8B0B-4982-9EE4-AA823C69C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0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dark-blur-blurred-gradient-1526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1AC0E-7195-4ACF-AA0A-5E2923A98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5" y="4522156"/>
            <a:ext cx="5609222" cy="1363215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400" dirty="0">
                <a:latin typeface="Franklin Gothic Book" panose="020B0503020102020204" pitchFamily="34" charset="0"/>
                <a:cs typeface="Segoe UI" panose="020B0502040204020203" pitchFamily="34" charset="0"/>
              </a:rPr>
              <a:t>Effective Didactic and Practicum Teaching Strategies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4253EE-4FA2-4843-BE27-C7D5B08FF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6" y="3945418"/>
            <a:ext cx="5609219" cy="576738"/>
          </a:xfrm>
        </p:spPr>
        <p:txBody>
          <a:bodyPr anchor="b">
            <a:normAutofit fontScale="77500" lnSpcReduction="20000"/>
          </a:bodyPr>
          <a:lstStyle/>
          <a:p>
            <a:pPr algn="l"/>
            <a:r>
              <a:rPr lang="en-US" sz="2000" dirty="0">
                <a:latin typeface="Franklin Gothic Book" panose="020B0503020102020204" pitchFamily="34" charset="0"/>
              </a:rPr>
              <a:t>Ashley Smith, M.Ed., CST, FAST</a:t>
            </a:r>
          </a:p>
          <a:p>
            <a:pPr algn="l"/>
            <a:r>
              <a:rPr lang="en-US" sz="2000" dirty="0">
                <a:latin typeface="Franklin Gothic Book" panose="020B0503020102020204" pitchFamily="34" charset="0"/>
              </a:rPr>
              <a:t>Tammy Schaefer, BSOL, CST, CSFA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BA87361-6D30-46E4-834B-719CF5905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89DB1C0-FEEC-4CB6-88B2-F9C5562E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Open Book">
            <a:extLst>
              <a:ext uri="{FF2B5EF4-FFF2-40B4-BE49-F238E27FC236}">
                <a16:creationId xmlns:a16="http://schemas.microsoft.com/office/drawing/2014/main" id="{93E427C7-0218-4592-82DA-2431E4BF8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5250" y="164573"/>
            <a:ext cx="1636279" cy="1636279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8163D1C-ED91-4D5F-A33B-CF1256B2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Chat">
            <a:extLst>
              <a:ext uri="{FF2B5EF4-FFF2-40B4-BE49-F238E27FC236}">
                <a16:creationId xmlns:a16="http://schemas.microsoft.com/office/drawing/2014/main" id="{EB71843F-0A0B-4317-B205-4B0A0B97C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0302" y="1293093"/>
            <a:ext cx="1827742" cy="1827742"/>
          </a:xfrm>
          <a:prstGeom prst="rect">
            <a:avLst/>
          </a:prstGeom>
        </p:spPr>
      </p:pic>
      <p:pic>
        <p:nvPicPr>
          <p:cNvPr id="7" name="Graphic 6" descr="Blackboard">
            <a:extLst>
              <a:ext uri="{FF2B5EF4-FFF2-40B4-BE49-F238E27FC236}">
                <a16:creationId xmlns:a16="http://schemas.microsoft.com/office/drawing/2014/main" id="{2696A1A4-8E43-47F6-A6DC-A9ADAB053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924" y="3621724"/>
            <a:ext cx="2594886" cy="2594886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3D471F3-782A-4BA1-9CAB-FF5CDF0A7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Books on Shelf">
            <a:extLst>
              <a:ext uri="{FF2B5EF4-FFF2-40B4-BE49-F238E27FC236}">
                <a16:creationId xmlns:a16="http://schemas.microsoft.com/office/drawing/2014/main" id="{18A239E6-97C0-4A74-8E7A-C9FD39A8C9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25024" y="327889"/>
            <a:ext cx="2260711" cy="22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8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A920-04F8-4339-A693-126A3D25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Competence-Centered Instructor: Cognitive Domain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D85B-2AA1-495E-84F0-E4EB9662A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am well-qualified for my job</a:t>
            </a:r>
          </a:p>
          <a:p>
            <a:r>
              <a:rPr lang="en-US" dirty="0"/>
              <a:t>I treat my students like adults</a:t>
            </a:r>
          </a:p>
          <a:p>
            <a:r>
              <a:rPr lang="en-US" dirty="0"/>
              <a:t>I am very hands-on in teaching students</a:t>
            </a:r>
          </a:p>
          <a:p>
            <a:r>
              <a:rPr lang="en-US" dirty="0"/>
              <a:t>I set expectations for student learning and behavior</a:t>
            </a:r>
          </a:p>
          <a:p>
            <a:r>
              <a:rPr lang="en-US" dirty="0"/>
              <a:t>Better pedagogy content knowledge + enthusiasm = higher achievement gains and competent healthcare professionals</a:t>
            </a:r>
          </a:p>
        </p:txBody>
      </p:sp>
    </p:spTree>
    <p:extLst>
      <p:ext uri="{BB962C8B-B14F-4D97-AF65-F5344CB8AC3E}">
        <p14:creationId xmlns:p14="http://schemas.microsoft.com/office/powerpoint/2010/main" val="180346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FB8A3-7ECC-475E-B220-B3BF0414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Innovative Instructor: Psychomotor Domain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B4FD2-EA34-4FD1-8D95-8210C8CAC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am enthusiastic</a:t>
            </a:r>
          </a:p>
          <a:p>
            <a:r>
              <a:rPr lang="en-US" dirty="0"/>
              <a:t>I am into interprofessional and learning collaboration</a:t>
            </a:r>
          </a:p>
          <a:p>
            <a:r>
              <a:rPr lang="en-US" dirty="0"/>
              <a:t>My classes are interactive</a:t>
            </a:r>
          </a:p>
          <a:p>
            <a:r>
              <a:rPr lang="en-US" dirty="0"/>
              <a:t>I can apply learning to real-life experiences</a:t>
            </a:r>
          </a:p>
          <a:p>
            <a:r>
              <a:rPr lang="en-US" dirty="0"/>
              <a:t>I use technology effectively and efficiently</a:t>
            </a:r>
          </a:p>
          <a:p>
            <a:r>
              <a:rPr lang="en-US" dirty="0"/>
              <a:t>I have effective teaching strategies</a:t>
            </a:r>
          </a:p>
          <a:p>
            <a:r>
              <a:rPr lang="en-US" dirty="0"/>
              <a:t>Allows exploration of identity and learning differences to promote innovative and collaborative professionals</a:t>
            </a:r>
          </a:p>
        </p:txBody>
      </p:sp>
    </p:spTree>
    <p:extLst>
      <p:ext uri="{BB962C8B-B14F-4D97-AF65-F5344CB8AC3E}">
        <p14:creationId xmlns:p14="http://schemas.microsoft.com/office/powerpoint/2010/main" val="1657160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9CA46-8B4E-48D2-BA1C-49D0A583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flexibility (Gen X instructors)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913B0-26F8-4BC2-B6C0-68CE34056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Gen X and higher desire a balance between work and life.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Flexible lecture hours are possible if online/Clinical hours cannot be flexible. This is a give and take.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45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AD51-5349-405E-AF8C-AE573C60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Knowles’ Andragogical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17EEC-5AC8-4E27-BD99-8DD5B1107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need to know: Why am I learning this?</a:t>
            </a:r>
          </a:p>
          <a:p>
            <a:r>
              <a:rPr lang="en-US" dirty="0"/>
              <a:t>The learners’ self-concept: I am self-directed.</a:t>
            </a:r>
          </a:p>
          <a:p>
            <a:r>
              <a:rPr lang="en-US" dirty="0"/>
              <a:t>The role of the learners’ experiences: I have life experience.</a:t>
            </a:r>
          </a:p>
          <a:p>
            <a:r>
              <a:rPr lang="en-US" dirty="0"/>
              <a:t>Readiness to learn: I am ready to learn cognitively.</a:t>
            </a:r>
          </a:p>
          <a:p>
            <a:r>
              <a:rPr lang="en-US" dirty="0"/>
              <a:t>Orientation to learning: How will I utilize this material in real-life?</a:t>
            </a:r>
          </a:p>
          <a:p>
            <a:r>
              <a:rPr lang="en-US" dirty="0"/>
              <a:t>Motivation: What are the external/internal motivators?</a:t>
            </a:r>
          </a:p>
        </p:txBody>
      </p:sp>
    </p:spTree>
    <p:extLst>
      <p:ext uri="{BB962C8B-B14F-4D97-AF65-F5344CB8AC3E}">
        <p14:creationId xmlns:p14="http://schemas.microsoft.com/office/powerpoint/2010/main" val="269182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DC20C-9037-4F5D-A245-CF0ADCC0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Gardner’s Theory of Multiple Intelligences (8)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5361B-92C4-42EC-B781-124FB33F6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Linguistic: Sensitive to spoken/written language (lawyer, author)</a:t>
            </a:r>
          </a:p>
          <a:p>
            <a:r>
              <a:rPr lang="en-US" dirty="0"/>
              <a:t>Logical-Mathematical: Analytical/number smart (accountant)</a:t>
            </a:r>
          </a:p>
          <a:p>
            <a:r>
              <a:rPr lang="en-US" dirty="0"/>
              <a:t>Spatial: Recognize/manipulate wide space (pilot, surgeon, architect)</a:t>
            </a:r>
          </a:p>
          <a:p>
            <a:r>
              <a:rPr lang="en-US" dirty="0"/>
              <a:t>Bodily-Kinesthetic: Use whole body (surgeon, surg tech, </a:t>
            </a:r>
            <a:r>
              <a:rPr lang="en-US" dirty="0" err="1"/>
              <a:t>pt</a:t>
            </a:r>
            <a:r>
              <a:rPr lang="en-US" dirty="0"/>
              <a:t>, mechanic)</a:t>
            </a:r>
          </a:p>
          <a:p>
            <a:r>
              <a:rPr lang="en-US" dirty="0"/>
              <a:t>Musical: Recognize/create music (singer, DJ, composer, musician)</a:t>
            </a:r>
          </a:p>
          <a:p>
            <a:r>
              <a:rPr lang="en-US" dirty="0"/>
              <a:t>Interpersonal: Understand intentions/desires (teacher, manager)</a:t>
            </a:r>
          </a:p>
          <a:p>
            <a:r>
              <a:rPr lang="en-US" dirty="0"/>
              <a:t>Intrapersonal: Understand oneself (therapist, clergy, counselor)</a:t>
            </a:r>
          </a:p>
          <a:p>
            <a:r>
              <a:rPr lang="en-US" dirty="0"/>
              <a:t>Naturalist: Recognize species/environment (botanist, astronomer)</a:t>
            </a:r>
          </a:p>
        </p:txBody>
      </p:sp>
    </p:spTree>
    <p:extLst>
      <p:ext uri="{BB962C8B-B14F-4D97-AF65-F5344CB8AC3E}">
        <p14:creationId xmlns:p14="http://schemas.microsoft.com/office/powerpoint/2010/main" val="2487465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0DB92-24F6-4B93-B34C-2AD7CA651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theory?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13385-283C-435C-9676-3249C5F53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Theory can be used as foundational information and research to create effective teaching methods that will satisfy and engage all generations and learning styles/intelligences.</a:t>
            </a:r>
          </a:p>
        </p:txBody>
      </p:sp>
    </p:spTree>
    <p:extLst>
      <p:ext uri="{BB962C8B-B14F-4D97-AF65-F5344CB8AC3E}">
        <p14:creationId xmlns:p14="http://schemas.microsoft.com/office/powerpoint/2010/main" val="1319144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C083-E356-4F40-8E4A-688338176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Didactic: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36985-3D05-4C71-A55A-07C436FDF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Learner-centered approach:</a:t>
            </a:r>
          </a:p>
          <a:p>
            <a:r>
              <a:rPr lang="en-US" dirty="0"/>
              <a:t>Study-learning with higher educational efficiency</a:t>
            </a:r>
          </a:p>
          <a:p>
            <a:r>
              <a:rPr lang="en-US" dirty="0"/>
              <a:t>Consider previously acquired knowledge</a:t>
            </a:r>
          </a:p>
          <a:p>
            <a:r>
              <a:rPr lang="en-US" dirty="0"/>
              <a:t>Align educational process with goals/needs of learner</a:t>
            </a:r>
          </a:p>
          <a:p>
            <a:r>
              <a:rPr lang="en-US" dirty="0"/>
              <a:t>Support learner’s initiative and responsibility</a:t>
            </a:r>
          </a:p>
          <a:p>
            <a:r>
              <a:rPr lang="en-US" dirty="0"/>
              <a:t>Encourage learning by doing (kinesthetic)</a:t>
            </a:r>
          </a:p>
          <a:p>
            <a:r>
              <a:rPr lang="en-US" dirty="0"/>
              <a:t>Create feedback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478725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DA479-FE37-4240-A9BF-EAA8F09B3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Didactic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D9AC5-A42D-4C62-8B57-8B36A2C1E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  <a:p>
            <a:r>
              <a:rPr lang="en-US" dirty="0"/>
              <a:t>Legos/play dough</a:t>
            </a:r>
          </a:p>
          <a:p>
            <a:r>
              <a:rPr lang="en-US" dirty="0"/>
              <a:t>Stations</a:t>
            </a:r>
          </a:p>
          <a:p>
            <a:r>
              <a:rPr lang="en-US" dirty="0"/>
              <a:t>Presentations</a:t>
            </a:r>
          </a:p>
          <a:p>
            <a:r>
              <a:rPr lang="en-US" dirty="0"/>
              <a:t>Technology (videos, supplemental resources with textbook, software)</a:t>
            </a:r>
          </a:p>
          <a:p>
            <a:r>
              <a:rPr lang="en-US" dirty="0"/>
              <a:t>Games</a:t>
            </a:r>
          </a:p>
          <a:p>
            <a:r>
              <a:rPr lang="en-US" dirty="0"/>
              <a:t>Reflection periods</a:t>
            </a:r>
          </a:p>
        </p:txBody>
      </p:sp>
    </p:spTree>
    <p:extLst>
      <p:ext uri="{BB962C8B-B14F-4D97-AF65-F5344CB8AC3E}">
        <p14:creationId xmlns:p14="http://schemas.microsoft.com/office/powerpoint/2010/main" val="1148814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8F4FD-3D0F-41CE-B1D5-21A118BE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Hernia with playdough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B00AC1-AAF7-4955-AC0E-21E2B8C92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C9C02-6956-4B3E-97B9-92A2FFC0E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03233" y="2295331"/>
            <a:ext cx="839755" cy="98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46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37492" y="2244582"/>
            <a:ext cx="9750670" cy="2620273"/>
          </a:xfrm>
          <a:prstGeom prst="rect">
            <a:avLst/>
          </a:prstGeom>
          <a:solidFill>
            <a:srgbClr val="F9F9F9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7300" y="320850"/>
            <a:ext cx="84392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Perspective: (Gen. Y &amp; Z)</a:t>
            </a:r>
          </a:p>
        </p:txBody>
      </p:sp>
      <p:sp>
        <p:nvSpPr>
          <p:cNvPr id="3" name="Rectangle 2"/>
          <p:cNvSpPr/>
          <p:nvPr/>
        </p:nvSpPr>
        <p:spPr>
          <a:xfrm>
            <a:off x="700062" y="1345224"/>
            <a:ext cx="9175455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Lab lectures – too much to take in all at once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	     	 		</a:t>
            </a:r>
          </a:p>
          <a:p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 better with hands-on techniques </a:t>
            </a: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 	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 descr="Inspire | 4 Things You Thought Were True About Time Management by Amy Gallo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17" y="3013954"/>
            <a:ext cx="1378998" cy="1266093"/>
          </a:xfrm>
          <a:prstGeom prst="rect">
            <a:avLst/>
          </a:prstGeom>
        </p:spPr>
      </p:pic>
      <p:pic>
        <p:nvPicPr>
          <p:cNvPr id="5" name="Picture 4" descr="The Reading Worksho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32" y="3411851"/>
            <a:ext cx="685800" cy="139065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8205158" y="2488658"/>
            <a:ext cx="1939487" cy="92319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74785" y="2642477"/>
            <a:ext cx="1500732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….2 hours </a:t>
            </a:r>
          </a:p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without TikTok.</a:t>
            </a:r>
          </a:p>
          <a:p>
            <a:pPr algn="ctr"/>
            <a:r>
              <a:rPr lang="en-US" sz="1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3070502060502030205" pitchFamily="66" charset="0"/>
                <a:cs typeface="Leelawadee UI Semilight" panose="020B0402040204020203" pitchFamily="34" charset="-34"/>
              </a:rPr>
              <a:t>UNSURVIVABLE</a:t>
            </a:r>
          </a:p>
        </p:txBody>
      </p:sp>
      <p:sp>
        <p:nvSpPr>
          <p:cNvPr id="8" name="Rectangle 7"/>
          <p:cNvSpPr/>
          <p:nvPr/>
        </p:nvSpPr>
        <p:spPr>
          <a:xfrm>
            <a:off x="6056159" y="3231154"/>
            <a:ext cx="18966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Students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=</a:t>
            </a:r>
          </a:p>
        </p:txBody>
      </p:sp>
      <p:sp>
        <p:nvSpPr>
          <p:cNvPr id="9" name="Rectangle 8"/>
          <p:cNvSpPr/>
          <p:nvPr/>
        </p:nvSpPr>
        <p:spPr>
          <a:xfrm>
            <a:off x="1878053" y="3231155"/>
            <a:ext cx="2247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Song Std L" panose="02020300000000000000" pitchFamily="18" charset="-128"/>
                <a:ea typeface="Adobe Song Std L" panose="02020300000000000000" pitchFamily="18" charset="-128"/>
              </a:rPr>
              <a:t>Instructors =</a:t>
            </a:r>
            <a:endParaRPr lang="en-US" sz="3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279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7B9C-F318-4A98-8BCF-1DBE6F2AD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42FB4-9242-495A-AB72-FE5FB55E0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Greatest Generation: born 1901-1924 (Great Depression)</a:t>
            </a:r>
          </a:p>
          <a:p>
            <a:r>
              <a:rPr lang="en-US" dirty="0"/>
              <a:t>The Silent Generation: born 1925-1945 (McCarthy era, WWII consequences)</a:t>
            </a:r>
          </a:p>
          <a:p>
            <a:r>
              <a:rPr lang="en-US" dirty="0"/>
              <a:t>The Baby Boomer Generation: born 1946-1964</a:t>
            </a:r>
          </a:p>
          <a:p>
            <a:r>
              <a:rPr lang="en-US" dirty="0"/>
              <a:t>Generation X: born 1965-1979 (inception of the internet)</a:t>
            </a:r>
          </a:p>
          <a:p>
            <a:r>
              <a:rPr lang="en-US" dirty="0"/>
              <a:t>Generation Y/Millennials: born 1980-1994</a:t>
            </a:r>
          </a:p>
          <a:p>
            <a:r>
              <a:rPr lang="en-US" dirty="0"/>
              <a:t>Generation Z: born 1995-2012</a:t>
            </a:r>
          </a:p>
          <a:p>
            <a:r>
              <a:rPr lang="en-US" dirty="0"/>
              <a:t>Generation Alpha: born 2013-2025 (21</a:t>
            </a:r>
            <a:r>
              <a:rPr lang="en-US" baseline="30000" dirty="0"/>
              <a:t>st</a:t>
            </a:r>
            <a:r>
              <a:rPr lang="en-US" dirty="0"/>
              <a:t> century)</a:t>
            </a:r>
          </a:p>
        </p:txBody>
      </p:sp>
    </p:spTree>
    <p:extLst>
      <p:ext uri="{BB962C8B-B14F-4D97-AF65-F5344CB8AC3E}">
        <p14:creationId xmlns:p14="http://schemas.microsoft.com/office/powerpoint/2010/main" val="1045661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FAFB5E-AB4F-4EFB-876B-C7A009FFC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12146" r="4607" b="-2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03D61-1E8C-4A08-8E91-49DB96D7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Playdough thyroid</a:t>
            </a:r>
          </a:p>
        </p:txBody>
      </p:sp>
    </p:spTree>
    <p:extLst>
      <p:ext uri="{BB962C8B-B14F-4D97-AF65-F5344CB8AC3E}">
        <p14:creationId xmlns:p14="http://schemas.microsoft.com/office/powerpoint/2010/main" val="2740950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7F7A-FAB9-4A90-B6C9-1A35F1E7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Class Starts: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BDD4F-4D32-4092-9155-BE6800750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Brain warm-ups: thinks outside the box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 at 3:46 pm 		13579   AZ			ECNALG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NAFISH			ONE				DOCTOR</a:t>
            </a:r>
          </a:p>
          <a:p>
            <a:pPr marL="0" indent="0">
              <a:buNone/>
            </a:pPr>
            <a:r>
              <a:rPr lang="en-US" dirty="0"/>
              <a:t>NAFISH			ONE				DOCTOR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NIRENDEZVOUSGHT</a:t>
            </a:r>
          </a:p>
        </p:txBody>
      </p:sp>
    </p:spTree>
    <p:extLst>
      <p:ext uri="{BB962C8B-B14F-4D97-AF65-F5344CB8AC3E}">
        <p14:creationId xmlns:p14="http://schemas.microsoft.com/office/powerpoint/2010/main" val="183085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8A793-9883-4B27-8412-DCBC0082D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Know, Want, How, Learn (KWHL) Diagram (Brainstorming) and Other Active Learning Strategies for Remembering and Retrieval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D2E9382-7CC8-4101-84DA-28EA491737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966268"/>
              </p:ext>
            </p:extLst>
          </p:nvPr>
        </p:nvGraphicFramePr>
        <p:xfrm>
          <a:off x="838200" y="1825625"/>
          <a:ext cx="105156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8698576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76091000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838219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408753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 do I KNOW?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 do I WANT to know?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 will I find out?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 did I LEARN?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16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Structures of Upper GI: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Dysfunctions of Upper GI: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878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Structures of Lower GI: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Dysfunctions of Lower GI: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851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Process of Digestion: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Diversions/Treatments for Alterations in Digestion?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06864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051AAB6-2C61-4E4E-988A-92A0B346CBDA}"/>
              </a:ext>
            </a:extLst>
          </p:cNvPr>
          <p:cNvSpPr txBox="1"/>
          <p:nvPr/>
        </p:nvSpPr>
        <p:spPr>
          <a:xfrm>
            <a:off x="931178" y="4253218"/>
            <a:ext cx="104226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Open-ended probe on special populations unit:</a:t>
            </a:r>
          </a:p>
          <a:p>
            <a:pPr marL="342900" indent="-342900">
              <a:buAutoNum type="arabicPeriod"/>
            </a:pPr>
            <a:r>
              <a:rPr lang="en-US" dirty="0"/>
              <a:t>What do you think of when you think of the elderly?</a:t>
            </a:r>
          </a:p>
          <a:p>
            <a:pPr marL="342900" indent="-342900">
              <a:buAutoNum type="arabicPeriod"/>
            </a:pPr>
            <a:r>
              <a:rPr lang="en-US" dirty="0"/>
              <a:t>How do you picture yourself when you are elderly?</a:t>
            </a:r>
          </a:p>
          <a:p>
            <a:pPr marL="342900" indent="-342900">
              <a:buAutoNum type="arabicPeriod"/>
            </a:pPr>
            <a:r>
              <a:rPr lang="en-US" dirty="0"/>
              <a:t>What would be your three most essential physical concerns?</a:t>
            </a:r>
          </a:p>
          <a:p>
            <a:pPr marL="342900" indent="-342900">
              <a:buAutoNum type="arabicPeriod"/>
            </a:pPr>
            <a:r>
              <a:rPr lang="en-US" dirty="0"/>
              <a:t>What would be your three most essential psychosocial concerns?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Draw a diagram depicting the flow of cardiac blood through the arteries in red and the veins in blue.</a:t>
            </a:r>
          </a:p>
        </p:txBody>
      </p:sp>
    </p:spTree>
    <p:extLst>
      <p:ext uri="{BB962C8B-B14F-4D97-AF65-F5344CB8AC3E}">
        <p14:creationId xmlns:p14="http://schemas.microsoft.com/office/powerpoint/2010/main" val="2759430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CFF66-9E4D-480C-B2BA-034F5A7D2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Learning Strategies for Comprehension and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7C186-EB1C-4186-A481-F98FFF2FE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RSQC Strategy: </a:t>
            </a:r>
          </a:p>
          <a:p>
            <a:pPr marL="0" indent="0">
              <a:buNone/>
            </a:pPr>
            <a:r>
              <a:rPr lang="en-US" b="1" dirty="0"/>
              <a:t>Recall</a:t>
            </a:r>
            <a:r>
              <a:rPr lang="en-US" dirty="0"/>
              <a:t>: List words or phrases of most meaningful points from the last class. Underline the most important concept you gained from participation.</a:t>
            </a:r>
          </a:p>
          <a:p>
            <a:pPr marL="0" indent="0">
              <a:buNone/>
            </a:pPr>
            <a:r>
              <a:rPr lang="en-US" b="1" dirty="0"/>
              <a:t>Summarize: </a:t>
            </a:r>
            <a:r>
              <a:rPr lang="en-US" dirty="0"/>
              <a:t>Write one sentence to summarize the essence of the previous class in personal terms.</a:t>
            </a:r>
          </a:p>
          <a:p>
            <a:pPr marL="0" indent="0">
              <a:buNone/>
            </a:pPr>
            <a:r>
              <a:rPr lang="en-US" b="1" dirty="0"/>
              <a:t>Question: </a:t>
            </a:r>
            <a:r>
              <a:rPr lang="en-US" dirty="0"/>
              <a:t>Jot down one or two questions that you still may have about the content from the previous class.</a:t>
            </a:r>
          </a:p>
          <a:p>
            <a:pPr marL="0" indent="0">
              <a:buNone/>
            </a:pPr>
            <a:r>
              <a:rPr lang="en-US" b="1" dirty="0"/>
              <a:t>Connect: </a:t>
            </a:r>
            <a:r>
              <a:rPr lang="en-US" dirty="0"/>
              <a:t>Identify the connection between the concepts learned in the previous class and the goals of and skills to be learned in this course.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1452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43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D5452-925E-410B-BEE8-EA159D125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Big Picture Overview of Health Concepts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07E7258-A2AE-419A-B258-6F2BD4A2E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61" y="171163"/>
            <a:ext cx="8464801" cy="617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30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EDCC0-D735-4B5F-953C-15AE3F306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sz="2400"/>
              <a:t>Active Learning Strategies for Application and Deeper Comprehension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DC1BA-C7E3-42F1-AE71-2D9210525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Concept Map: To demonstrate relationship between ideas to help analyze information, chain of events, or systems.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5E1DEA7-F745-445C-B8AE-E10E5EB48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09" y="807593"/>
            <a:ext cx="4401237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5952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DD8847-2BFE-426D-B7FC-7EA25E93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Continued…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9AAA2-6985-4165-AA45-4F16E6DCB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Simple cycle web: To demonstrate understanding of cycles and processes at a simple level before introducing more complex information.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904DF66F-25D4-454A-9C16-093D85CA3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32" y="781483"/>
            <a:ext cx="5126736" cy="51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38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FB401-D97F-47D9-9552-8A08AF8B2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000"/>
              <a:t>Continued…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87245-0E88-4FBE-B4C3-05B06BD82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/>
              <a:t>Tree diagram: To demonstrate the breaking down of complex ideas into component parts and to allow students to explore relationships between a whole and its parts.</a:t>
            </a:r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3704FCB6-DDB4-49C3-AC35-88AC23D66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50" y="640080"/>
            <a:ext cx="587141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34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BD05-9961-4711-9D3F-EA51C8D34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sz="3700"/>
              <a:t>Active Learning Strategies for Analysis: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A70C4-170B-4E95-A233-5238E8D83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Venn Diagram: To demonstrate ability to compare and contrast.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, venn diagram&#10;&#10;Description automatically generated">
            <a:extLst>
              <a:ext uri="{FF2B5EF4-FFF2-40B4-BE49-F238E27FC236}">
                <a16:creationId xmlns:a16="http://schemas.microsoft.com/office/drawing/2014/main" id="{8C3A6E3F-9791-49B3-8B9C-BBEF9E463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3423" y="417711"/>
            <a:ext cx="4424208" cy="60193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88389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EDD9C-9CE6-425F-B602-CB9170D9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Continued…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9255517-A6DA-4893-8E16-A973FE762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761760"/>
            <a:ext cx="4777381" cy="516473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3945C-02CB-405F-A528-389857A02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General/Specific Analysis for Any Unit of Study: Students analyze each other’s responses to general/specific overview of objectives according to criteria.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31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75C2-E7F8-49B8-86BB-ED99F587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 Boomer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6296C-D5E4-4D5E-BBB6-C4082B3E2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One of the most relevant groups due to being present for many of the technology advances in the past 50 years.</a:t>
            </a:r>
          </a:p>
          <a:p>
            <a:r>
              <a:rPr lang="en-US" dirty="0"/>
              <a:t>More adaptable to modern growth and learning how to function in today’s technological age.</a:t>
            </a:r>
          </a:p>
          <a:p>
            <a:r>
              <a:rPr lang="en-US" dirty="0"/>
              <a:t>More personally-focused.</a:t>
            </a:r>
          </a:p>
          <a:p>
            <a:r>
              <a:rPr lang="en-US" dirty="0"/>
              <a:t>Prefers to be in a face-to-face classroom</a:t>
            </a:r>
          </a:p>
          <a:p>
            <a:r>
              <a:rPr lang="en-US" dirty="0"/>
              <a:t>Appreciates reflection and feedback, rules, boundaries</a:t>
            </a:r>
          </a:p>
          <a:p>
            <a:r>
              <a:rPr lang="en-US" dirty="0"/>
              <a:t>Education is a birthright</a:t>
            </a:r>
          </a:p>
          <a:p>
            <a:r>
              <a:rPr lang="en-US" dirty="0"/>
              <a:t>Communication is with touch-tone phones and a “call me anytime” disposition.</a:t>
            </a:r>
          </a:p>
        </p:txBody>
      </p:sp>
    </p:spTree>
    <p:extLst>
      <p:ext uri="{BB962C8B-B14F-4D97-AF65-F5344CB8AC3E}">
        <p14:creationId xmlns:p14="http://schemas.microsoft.com/office/powerpoint/2010/main" val="4214767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485F1-0672-4F6D-B5C2-795B54563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Defining Features Grid for Unit on Respiratory Disorders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799D9BA9-BC5B-47C0-A10E-D4156B727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07" y="643467"/>
            <a:ext cx="6289396" cy="52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84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98487-9DFB-4782-9C9B-E9E89CD5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Pro/Con Grid for Unit on Pre- and Postoperative Procedures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EB5F41-7E80-42F1-93EB-1DFEB1EAD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429000"/>
            <a:ext cx="11548872" cy="184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5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7300" y="320850"/>
            <a:ext cx="84392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Perspective: (Gen. Y &amp; Z)</a:t>
            </a:r>
          </a:p>
        </p:txBody>
      </p:sp>
      <p:sp>
        <p:nvSpPr>
          <p:cNvPr id="3" name="Rectangle 2"/>
          <p:cNvSpPr/>
          <p:nvPr/>
        </p:nvSpPr>
        <p:spPr>
          <a:xfrm>
            <a:off x="707300" y="1683658"/>
            <a:ext cx="8672567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Need things introduced in small quantities</a:t>
            </a:r>
          </a:p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Instrument video</a:t>
            </a:r>
          </a:p>
          <a:p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Flashcards are most helpful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 Box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Games</a:t>
            </a:r>
          </a:p>
          <a:p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3457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7752" y="250512"/>
            <a:ext cx="8655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Family Feud Instrument Game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0" t="4751" b="9046"/>
          <a:stretch/>
        </p:blipFill>
        <p:spPr>
          <a:xfrm rot="5400000">
            <a:off x="3103683" y="1793630"/>
            <a:ext cx="5530362" cy="44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16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" y="17227"/>
            <a:ext cx="6060497" cy="68407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19029" y="0"/>
            <a:ext cx="5961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Passing Instruments </a:t>
            </a:r>
          </a:p>
        </p:txBody>
      </p:sp>
      <p:sp>
        <p:nvSpPr>
          <p:cNvPr id="4" name="Rectangle 3"/>
          <p:cNvSpPr/>
          <p:nvPr/>
        </p:nvSpPr>
        <p:spPr>
          <a:xfrm>
            <a:off x="6315974" y="2366700"/>
            <a:ext cx="5567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can also be done </a:t>
            </a:r>
          </a:p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a circle, </a:t>
            </a:r>
          </a:p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like musical chairs</a:t>
            </a:r>
          </a:p>
        </p:txBody>
      </p:sp>
      <p:pic>
        <p:nvPicPr>
          <p:cNvPr id="5" name="Picture 4" descr="Find Out the Best Smart DNS for You - Ramblings of a Coffee Addicted Writer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11" y="3980329"/>
            <a:ext cx="2008094" cy="2008094"/>
          </a:xfrm>
          <a:prstGeom prst="rect">
            <a:avLst/>
          </a:prstGeom>
        </p:spPr>
      </p:pic>
      <p:pic>
        <p:nvPicPr>
          <p:cNvPr id="6" name="Picture 5" descr="Free stock photo of blur, blurred, dark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392" y="3226598"/>
            <a:ext cx="633044" cy="422029"/>
          </a:xfrm>
          <a:prstGeom prst="rect">
            <a:avLst/>
          </a:prstGeom>
        </p:spPr>
      </p:pic>
      <p:pic>
        <p:nvPicPr>
          <p:cNvPr id="7" name="Picture 6" descr="Free stock photo of blur, blurred, dark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8" y="3243863"/>
            <a:ext cx="633044" cy="422029"/>
          </a:xfrm>
          <a:prstGeom prst="rect">
            <a:avLst/>
          </a:prstGeom>
        </p:spPr>
      </p:pic>
      <p:pic>
        <p:nvPicPr>
          <p:cNvPr id="8" name="Picture 7" descr="Free stock photo of blur, blurred, dark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08" y="2918550"/>
            <a:ext cx="487970" cy="325313"/>
          </a:xfrm>
          <a:prstGeom prst="rect">
            <a:avLst/>
          </a:prstGeom>
        </p:spPr>
      </p:pic>
      <p:pic>
        <p:nvPicPr>
          <p:cNvPr id="9" name="Picture 8" descr="Free stock photo of blur, blurred, dark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73" y="3015585"/>
            <a:ext cx="316520" cy="211013"/>
          </a:xfrm>
          <a:prstGeom prst="rect">
            <a:avLst/>
          </a:prstGeom>
        </p:spPr>
      </p:pic>
      <p:pic>
        <p:nvPicPr>
          <p:cNvPr id="10" name="Picture 9" descr="Free stock photo of blur, blurred, dark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04" y="2813043"/>
            <a:ext cx="316520" cy="21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43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171" y="180174"/>
            <a:ext cx="9960021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 Helpful Lab Ideas:</a:t>
            </a:r>
          </a:p>
          <a:p>
            <a:pPr algn="ctr"/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Hula Hoop Challenge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9810" y="180174"/>
            <a:ext cx="2502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Bonding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6" y="2417884"/>
            <a:ext cx="5732586" cy="4299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90" y="2417884"/>
            <a:ext cx="5732585" cy="4299439"/>
          </a:xfrm>
          <a:prstGeom prst="rect">
            <a:avLst/>
          </a:prstGeom>
        </p:spPr>
      </p:pic>
      <p:pic>
        <p:nvPicPr>
          <p:cNvPr id="9" name="Picture 8" descr="Free stock photo of blur, blurred, dark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672" y="4237397"/>
            <a:ext cx="228597" cy="152398"/>
          </a:xfrm>
          <a:prstGeom prst="rect">
            <a:avLst/>
          </a:prstGeom>
        </p:spPr>
      </p:pic>
      <p:pic>
        <p:nvPicPr>
          <p:cNvPr id="10" name="Picture 9" descr="Free stock photo of blur, blurred, dark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5683" y="4923197"/>
            <a:ext cx="159006" cy="10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2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3337" y="145005"/>
            <a:ext cx="69450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Marshmallow Challenge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43" y="1195753"/>
            <a:ext cx="7532072" cy="5649054"/>
          </a:xfrm>
          <a:prstGeom prst="rect">
            <a:avLst/>
          </a:prstGeom>
        </p:spPr>
      </p:pic>
      <p:pic>
        <p:nvPicPr>
          <p:cNvPr id="8" name="Picture 7" descr="Free stock photo of blur, blurred, dark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91" y="2514603"/>
            <a:ext cx="514347" cy="342898"/>
          </a:xfrm>
          <a:prstGeom prst="rect">
            <a:avLst/>
          </a:prstGeom>
        </p:spPr>
      </p:pic>
      <p:pic>
        <p:nvPicPr>
          <p:cNvPr id="9" name="Picture 8" descr="Free stock photo of blur, blurred, dark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30" y="1987062"/>
            <a:ext cx="483575" cy="322383"/>
          </a:xfrm>
          <a:prstGeom prst="rect">
            <a:avLst/>
          </a:prstGeom>
        </p:spPr>
      </p:pic>
      <p:pic>
        <p:nvPicPr>
          <p:cNvPr id="10" name="Picture 9" descr="Free stock photo of blur, blurred, dark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53" y="2148254"/>
            <a:ext cx="43961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47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4623" y="153797"/>
            <a:ext cx="5007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Table Topic Cards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322" y="1800531"/>
            <a:ext cx="5787236" cy="4340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7322" y="1799738"/>
            <a:ext cx="5780872" cy="433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89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16668" y="1707872"/>
            <a:ext cx="4825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</a:rPr>
              <a:t>Jackie’s Box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320988"/>
            <a:ext cx="6213714" cy="5169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12" y="4018085"/>
            <a:ext cx="6593454" cy="271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9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2762" y="0"/>
            <a:ext cx="8960979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Motivation and Accountability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Post at least weekly on a communication app (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GroupMe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Crew, etc.)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762" y="1568861"/>
            <a:ext cx="9162753" cy="50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87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64773-E888-418B-9529-E6621E1E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Gen. 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72BF0-29A2-4ECA-A2F8-54FC65620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fiercely independent </a:t>
            </a:r>
          </a:p>
          <a:p>
            <a:r>
              <a:rPr lang="en-US" dirty="0"/>
              <a:t>Prioritizes self-directed educational opportunities to learn on their own schedule. Rolls eyes at ground rules.</a:t>
            </a:r>
          </a:p>
          <a:p>
            <a:r>
              <a:rPr lang="en-US" dirty="0"/>
              <a:t>Serve as a bridge from older populations to younger ones.</a:t>
            </a:r>
          </a:p>
          <a:p>
            <a:r>
              <a:rPr lang="en-US" dirty="0"/>
              <a:t>Present for the inception of the internet, video games, AI, and is the population that has created many of these advances.</a:t>
            </a:r>
          </a:p>
          <a:p>
            <a:r>
              <a:rPr lang="en-US" dirty="0"/>
              <a:t>Education is “a way to get there”.</a:t>
            </a:r>
          </a:p>
          <a:p>
            <a:r>
              <a:rPr lang="en-US" dirty="0"/>
              <a:t>Communicates with cell phones and wants to be called only at work.</a:t>
            </a:r>
          </a:p>
        </p:txBody>
      </p:sp>
    </p:spTree>
    <p:extLst>
      <p:ext uri="{BB962C8B-B14F-4D97-AF65-F5344CB8AC3E}">
        <p14:creationId xmlns:p14="http://schemas.microsoft.com/office/powerpoint/2010/main" val="1371799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99876-5D32-48BD-8985-CB77D6100D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8FBFB-9198-4633-9C65-38E95CF14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827" y="171162"/>
            <a:ext cx="581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75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7818" y="-180311"/>
            <a:ext cx="375551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Questions?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7539" y="1130567"/>
            <a:ext cx="16955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Jackie’s Box 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72" y="1983369"/>
            <a:ext cx="1891856" cy="18802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6194" y="2664705"/>
            <a:ext cx="18934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Marshmallow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Challenge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513" y="3546439"/>
            <a:ext cx="1686972" cy="16973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3618" y="1263782"/>
            <a:ext cx="23267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 Z 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Table Topic Cards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623" y="2178783"/>
            <a:ext cx="1969477" cy="18999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55871" y="2613970"/>
            <a:ext cx="23267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Post Conf 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Table Topic Cards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613" y="3381403"/>
            <a:ext cx="2079747" cy="1922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9965" y="2391867"/>
            <a:ext cx="1703074" cy="17030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745069" y="1450536"/>
            <a:ext cx="15728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Hula Hoop 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</a:t>
            </a:r>
          </a:p>
        </p:txBody>
      </p:sp>
      <p:sp>
        <p:nvSpPr>
          <p:cNvPr id="14" name="Frame 13"/>
          <p:cNvSpPr/>
          <p:nvPr/>
        </p:nvSpPr>
        <p:spPr>
          <a:xfrm>
            <a:off x="121293" y="1115708"/>
            <a:ext cx="2301214" cy="2929559"/>
          </a:xfrm>
          <a:prstGeom prst="frame">
            <a:avLst>
              <a:gd name="adj1" fmla="val 29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2535919" y="2613970"/>
            <a:ext cx="2003816" cy="2830769"/>
          </a:xfrm>
          <a:prstGeom prst="frame">
            <a:avLst>
              <a:gd name="adj1" fmla="val 29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4599131" y="1199926"/>
            <a:ext cx="2301214" cy="2929559"/>
          </a:xfrm>
          <a:prstGeom prst="frame">
            <a:avLst>
              <a:gd name="adj1" fmla="val 29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/>
          <p:cNvSpPr/>
          <p:nvPr/>
        </p:nvSpPr>
        <p:spPr>
          <a:xfrm>
            <a:off x="6968628" y="2515180"/>
            <a:ext cx="2301214" cy="2929559"/>
          </a:xfrm>
          <a:prstGeom prst="frame">
            <a:avLst>
              <a:gd name="adj1" fmla="val 29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9380895" y="1286563"/>
            <a:ext cx="2301214" cy="2929559"/>
          </a:xfrm>
          <a:prstGeom prst="frame">
            <a:avLst>
              <a:gd name="adj1" fmla="val 29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26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05BE-1240-44F9-B4E8-494046B3B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Millennials/Gen 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7F4CF-E4D8-45AE-90D7-BA8ACF61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Prefers to access information on-demand. Disregards ground rules.</a:t>
            </a:r>
          </a:p>
          <a:p>
            <a:r>
              <a:rPr lang="en-US" dirty="0"/>
              <a:t>Grew up with the internet. Entertained all the time.</a:t>
            </a:r>
          </a:p>
          <a:p>
            <a:r>
              <a:rPr lang="en-US" dirty="0"/>
              <a:t>Education is an incredible expense.</a:t>
            </a:r>
          </a:p>
          <a:p>
            <a:r>
              <a:rPr lang="en-US" dirty="0"/>
              <a:t>Communicates with the internet, cell phones, e-mail</a:t>
            </a:r>
          </a:p>
          <a:p>
            <a:r>
              <a:rPr lang="en-US" dirty="0"/>
              <a:t>Earns to spend</a:t>
            </a:r>
          </a:p>
          <a:p>
            <a:r>
              <a:rPr lang="en-US" dirty="0"/>
              <a:t>Product of merged families</a:t>
            </a:r>
          </a:p>
          <a:p>
            <a:r>
              <a:rPr lang="en-US" dirty="0"/>
              <a:t>Very social</a:t>
            </a:r>
          </a:p>
          <a:p>
            <a:r>
              <a:rPr lang="en-US" dirty="0"/>
              <a:t>Online learning needs to be quick and interactive.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53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C2AD3-E957-4399-9CBC-EE848C06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Gen. Z (Digital Gen.)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4BF11-A393-404A-8AA9-4979D8C39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  <a:p>
            <a:r>
              <a:rPr lang="en-US" dirty="0"/>
              <a:t>First population to cope with cyber-bullying</a:t>
            </a:r>
          </a:p>
          <a:p>
            <a:r>
              <a:rPr lang="en-US" dirty="0"/>
              <a:t>School related violence and climate crisis</a:t>
            </a:r>
          </a:p>
          <a:p>
            <a:r>
              <a:rPr lang="en-US" dirty="0"/>
              <a:t>Communicates on cell phones via text or DMs on social media</a:t>
            </a:r>
          </a:p>
          <a:p>
            <a:r>
              <a:rPr lang="en-US" dirty="0"/>
              <a:t>More technology access than any other generation at a young age</a:t>
            </a:r>
          </a:p>
          <a:p>
            <a:r>
              <a:rPr lang="en-US" dirty="0"/>
              <a:t>Education is expensive and may not be necessary (YouTube, etc.)</a:t>
            </a:r>
          </a:p>
          <a:p>
            <a:r>
              <a:rPr lang="en-US" dirty="0"/>
              <a:t>Instructors struggle to connect and engage</a:t>
            </a:r>
          </a:p>
        </p:txBody>
      </p:sp>
    </p:spTree>
    <p:extLst>
      <p:ext uri="{BB962C8B-B14F-4D97-AF65-F5344CB8AC3E}">
        <p14:creationId xmlns:p14="http://schemas.microsoft.com/office/powerpoint/2010/main" val="2741522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313" y="356020"/>
            <a:ext cx="84713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Prospective: (Gen. Y &amp; Z)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6095" y="1565086"/>
            <a:ext cx="10141302" cy="51398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Current Cohort Dynamics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students - 6 have full time jobs - 2 have children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Value assignment due date 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reminders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Don’t know how to have a “relationship” with instructors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Bonding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Too much information at once is overwhelming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Don’t want to be ignored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Start the day with positive intentions</a:t>
            </a:r>
          </a:p>
          <a:p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103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8063-E006-4410-8F2F-9FA27183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be a “good” allied healthcare instructor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CFF2D-5424-46EB-9B5F-74EF10282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“good”.</a:t>
            </a:r>
          </a:p>
          <a:p>
            <a:r>
              <a:rPr lang="en-US" dirty="0"/>
              <a:t>What are your goals, program objectives, university objectives, etc.?</a:t>
            </a:r>
          </a:p>
          <a:p>
            <a:r>
              <a:rPr lang="en-US" dirty="0"/>
              <a:t>Are you meeting ARC/STSA thresholds?</a:t>
            </a:r>
          </a:p>
          <a:p>
            <a:r>
              <a:rPr lang="en-US" dirty="0"/>
              <a:t>Exceptional communication and HR skills.</a:t>
            </a:r>
          </a:p>
          <a:p>
            <a:r>
              <a:rPr lang="en-US" dirty="0"/>
              <a:t>Evaluates students’ intellectual development and is respectful.</a:t>
            </a:r>
          </a:p>
          <a:p>
            <a:r>
              <a:rPr lang="en-US" dirty="0"/>
              <a:t>Recognizes the different learning styles housed in each cohort and adapts.</a:t>
            </a:r>
          </a:p>
          <a:p>
            <a:r>
              <a:rPr lang="en-US" dirty="0"/>
              <a:t>Three types: empathetic, competence-centered, and innovative</a:t>
            </a:r>
          </a:p>
        </p:txBody>
      </p:sp>
    </p:spTree>
    <p:extLst>
      <p:ext uri="{BB962C8B-B14F-4D97-AF65-F5344CB8AC3E}">
        <p14:creationId xmlns:p14="http://schemas.microsoft.com/office/powerpoint/2010/main" val="261601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3590-43C8-40A6-865B-8E4258CA1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Empathetic Instructor (Gen Y instructors)- Affective Domain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4708C-46D3-45D1-A5FD-2E6AC871D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am understanding</a:t>
            </a:r>
          </a:p>
          <a:p>
            <a:r>
              <a:rPr lang="en-US" dirty="0"/>
              <a:t>I am patient</a:t>
            </a:r>
          </a:p>
          <a:p>
            <a:r>
              <a:rPr lang="en-US" dirty="0"/>
              <a:t>I am strict</a:t>
            </a:r>
          </a:p>
          <a:p>
            <a:r>
              <a:rPr lang="en-US" dirty="0"/>
              <a:t>I am always available for the students</a:t>
            </a:r>
          </a:p>
          <a:p>
            <a:r>
              <a:rPr lang="en-US" dirty="0"/>
              <a:t>Care and compassionate yields better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981165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4781794_win32_fixed.potx" id="{FFA6945E-0D2E-49A3-B8AE-0157B47B7617}" vid="{3D53E5D5-FE42-40E3-89B4-70F55FAC32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Research presentation</Template>
  <TotalTime>20935</TotalTime>
  <Words>1543</Words>
  <Application>Microsoft Office PowerPoint</Application>
  <PresentationFormat>Widescreen</PresentationFormat>
  <Paragraphs>216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Adobe Song Std L</vt:lpstr>
      <vt:lpstr>Arial</vt:lpstr>
      <vt:lpstr>Calibri</vt:lpstr>
      <vt:lpstr>Calibri Light</vt:lpstr>
      <vt:lpstr>Franklin Gothic Book</vt:lpstr>
      <vt:lpstr>Leelawadee UI Semilight</vt:lpstr>
      <vt:lpstr>Lucida Handwriting</vt:lpstr>
      <vt:lpstr>Papyrus</vt:lpstr>
      <vt:lpstr>Office Theme</vt:lpstr>
      <vt:lpstr>Effective Didactic and Practicum Teaching Strategies</vt:lpstr>
      <vt:lpstr>Generation Groups</vt:lpstr>
      <vt:lpstr>Baby Boomer Generation</vt:lpstr>
      <vt:lpstr>Gen. X</vt:lpstr>
      <vt:lpstr>Millennials/Gen Y</vt:lpstr>
      <vt:lpstr>Gen. Z (Digital Gen.)</vt:lpstr>
      <vt:lpstr>PowerPoint Presentation</vt:lpstr>
      <vt:lpstr>How to be a “good” allied healthcare instructor</vt:lpstr>
      <vt:lpstr>Empathetic Instructor (Gen Y instructors)- Affective Domain</vt:lpstr>
      <vt:lpstr>Competence-Centered Instructor: Cognitive Domain </vt:lpstr>
      <vt:lpstr>Innovative Instructor: Psychomotor Domain</vt:lpstr>
      <vt:lpstr>The need for flexibility (Gen X instructors)</vt:lpstr>
      <vt:lpstr>Knowles’ Andragogical Model</vt:lpstr>
      <vt:lpstr>Gardner’s Theory of Multiple Intelligences (8)</vt:lpstr>
      <vt:lpstr>How to use theory?</vt:lpstr>
      <vt:lpstr>Didactic:</vt:lpstr>
      <vt:lpstr>Didactic Continued</vt:lpstr>
      <vt:lpstr>Hernia with playdough</vt:lpstr>
      <vt:lpstr>PowerPoint Presentation</vt:lpstr>
      <vt:lpstr>Playdough thyroid</vt:lpstr>
      <vt:lpstr>How Class Starts:</vt:lpstr>
      <vt:lpstr>Know, Want, How, Learn (KWHL) Diagram (Brainstorming) and Other Active Learning Strategies for Remembering and Retrieval</vt:lpstr>
      <vt:lpstr>Active Learning Strategies for Comprehension and Understanding</vt:lpstr>
      <vt:lpstr>Big Picture Overview of Health Concepts</vt:lpstr>
      <vt:lpstr>Active Learning Strategies for Application and Deeper Comprehension</vt:lpstr>
      <vt:lpstr>Continued…</vt:lpstr>
      <vt:lpstr>Continued…</vt:lpstr>
      <vt:lpstr>Active Learning Strategies for Analysis:</vt:lpstr>
      <vt:lpstr>Continued…</vt:lpstr>
      <vt:lpstr>Defining Features Grid for Unit on Respiratory Disorders</vt:lpstr>
      <vt:lpstr>Pro/Con Grid for Unit on Pre- and Postoperative Procedures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Didactic and Practicum Teaching Strategies</dc:title>
  <dc:creator>Ashley Smith</dc:creator>
  <cp:lastModifiedBy>Kevin Frey</cp:lastModifiedBy>
  <cp:revision>42</cp:revision>
  <dcterms:created xsi:type="dcterms:W3CDTF">2023-01-23T17:38:45Z</dcterms:created>
  <dcterms:modified xsi:type="dcterms:W3CDTF">2023-03-01T14:51:47Z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3887d94-9f36-44fc-82d1-02b03f02a054_Enabled">
    <vt:lpwstr>true</vt:lpwstr>
  </property>
  <property fmtid="{D5CDD505-2E9C-101B-9397-08002B2CF9AE}" pid="3" name="MSIP_Label_63887d94-9f36-44fc-82d1-02b03f02a054_SetDate">
    <vt:lpwstr>2023-01-23T17:38:46Z</vt:lpwstr>
  </property>
  <property fmtid="{D5CDD505-2E9C-101B-9397-08002B2CF9AE}" pid="4" name="MSIP_Label_63887d94-9f36-44fc-82d1-02b03f02a054_Method">
    <vt:lpwstr>Standard</vt:lpwstr>
  </property>
  <property fmtid="{D5CDD505-2E9C-101B-9397-08002B2CF9AE}" pid="5" name="MSIP_Label_63887d94-9f36-44fc-82d1-02b03f02a054_Name">
    <vt:lpwstr>Public</vt:lpwstr>
  </property>
  <property fmtid="{D5CDD505-2E9C-101B-9397-08002B2CF9AE}" pid="6" name="MSIP_Label_63887d94-9f36-44fc-82d1-02b03f02a054_SiteId">
    <vt:lpwstr>16b5484d-2207-4386-bab1-799b667f4034</vt:lpwstr>
  </property>
  <property fmtid="{D5CDD505-2E9C-101B-9397-08002B2CF9AE}" pid="7" name="MSIP_Label_63887d94-9f36-44fc-82d1-02b03f02a054_ActionId">
    <vt:lpwstr>98fe4f90-db36-4cbb-b623-d54e8922f6f2</vt:lpwstr>
  </property>
  <property fmtid="{D5CDD505-2E9C-101B-9397-08002B2CF9AE}" pid="8" name="MSIP_Label_63887d94-9f36-44fc-82d1-02b03f02a054_ContentBits">
    <vt:lpwstr>0</vt:lpwstr>
  </property>
</Properties>
</file>